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8" r:id="rId29"/>
    <p:sldId id="299" r:id="rId30"/>
    <p:sldId id="302" r:id="rId31"/>
    <p:sldId id="303" r:id="rId32"/>
    <p:sldId id="304" r:id="rId33"/>
    <p:sldId id="301" r:id="rId34"/>
    <p:sldId id="283" r:id="rId35"/>
    <p:sldId id="297" r:id="rId36"/>
    <p:sldId id="284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86" r:id="rId48"/>
    <p:sldId id="296" r:id="rId49"/>
  </p:sldIdLst>
  <p:sldSz cx="10080625" cy="567055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68710e999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768710e99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700" cy="37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68710e999_0_1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768710e9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700" cy="37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68710e999_0_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768710e99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700" cy="37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68710e999_0_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768710e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662793C-FAE1-77F0-96A5-C9692BDD67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0" tIns="0" rIns="0" bIns="0" anchor="b" anchorCtr="0">
            <a:noAutofit/>
          </a:bodyPr>
          <a:lstStyle/>
          <a:p>
            <a:pPr lvl="0"/>
            <a:fld id="{91016A61-51B3-4944-A93B-8267AF5EE99A}" type="slidenum">
              <a:t>34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C59C30D-8E28-7414-FE39-726172D5C8D1}"/>
              </a:ext>
            </a:extLst>
          </p:cNvPr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35B3D4C-6BE9-43A8-AF1C-A172CCD66590}" type="slidenum">
              <a:t>34</a:t>
            </a:fld>
            <a:endParaRPr lang="en-US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erif" pitchFamily="18"/>
              <a:ea typeface="Cantarell" pitchFamily="2"/>
              <a:cs typeface="Nimbus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65536F54-865E-4DF2-3B28-DC6AF06E35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B12B12D-6F7B-6D4D-69DD-49548D337A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2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2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p3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3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3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p3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3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5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3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3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p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7684e25de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700" cy="37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7684e25dee_1_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17684e25dee_1_2:notes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7E0C9-0BBD-3D55-3658-CE027DB295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9BE8-BF29-CE00-0BCE-87384DE605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0C101-B169-AB12-29F5-B13AB268A6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694E33-BB80-4FB8-8928-1ABFC34AFE69}" type="slidenum">
              <a:t>‹#›</a:t>
            </a:fld>
            <a:endParaRPr lang="en-US"/>
          </a:p>
        </p:txBody>
      </p:sp>
      <p:sp>
        <p:nvSpPr>
          <p:cNvPr id="5" name=" 4">
            <a:extLst>
              <a:ext uri="{FF2B5EF4-FFF2-40B4-BE49-F238E27FC236}">
                <a16:creationId xmlns:a16="http://schemas.microsoft.com/office/drawing/2014/main" id="{5C8E28E0-4E2C-FCD3-869E-7CC9E6398C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9072000" cy="94644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 5">
            <a:extLst>
              <a:ext uri="{FF2B5EF4-FFF2-40B4-BE49-F238E27FC236}">
                <a16:creationId xmlns:a16="http://schemas.microsoft.com/office/drawing/2014/main" id="{A2D66475-6912-AD55-8379-483BBDA2B5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2000" cy="3288600"/>
          </a:xfrm>
        </p:spPr>
        <p:txBody>
          <a:bodyPr/>
          <a:lstStyle>
            <a:lvl1pPr>
              <a:spcBef>
                <a:spcPts val="1417"/>
              </a:spcBef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83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sz="2400" b="0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sz="2400" b="0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4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80857" y="38236"/>
            <a:ext cx="9072000" cy="555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Can't Spell Anime without AI</a:t>
            </a:r>
            <a:br>
              <a:rPr lang="en-US"/>
            </a:br>
            <a:r>
              <a:rPr lang="en-US" sz="1600">
                <a:solidFill>
                  <a:schemeClr val="lt1"/>
                </a:solidFill>
              </a:rPr>
              <a:t>AI Generated Picture of "Futuristic Atlanta Skyline" </a:t>
            </a:r>
            <a:br>
              <a:rPr lang="en-US" sz="2400"/>
            </a:br>
            <a:br>
              <a:rPr lang="en-US" sz="2400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sz="1600">
              <a:solidFill>
                <a:schemeClr val="lt1"/>
              </a:solidFill>
            </a:endParaRPr>
          </a:p>
        </p:txBody>
      </p:sp>
      <p:pic>
        <p:nvPicPr>
          <p:cNvPr id="116" name="Google Shape;116;p16" descr="Q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996" y="72311"/>
            <a:ext cx="1651086" cy="1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889398" y="941573"/>
            <a:ext cx="14376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 this to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give us artistic 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inspiration!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does it work?</a:t>
            </a:r>
            <a:endParaRPr/>
          </a:p>
        </p:txBody>
      </p:sp>
      <p:pic>
        <p:nvPicPr>
          <p:cNvPr id="205" name="Google Shape;205;p25" descr="A picture containing text, cat, differ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75" t="8564" r="75309" b="63260"/>
          <a:stretch/>
        </p:blipFill>
        <p:spPr>
          <a:xfrm>
            <a:off x="2130805" y="3045563"/>
            <a:ext cx="2443773" cy="181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 descr="A picture containing text, cat, differ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4732" t="7251" r="1068" b="64434"/>
          <a:stretch/>
        </p:blipFill>
        <p:spPr>
          <a:xfrm>
            <a:off x="5581464" y="3036595"/>
            <a:ext cx="2442238" cy="182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04000" y="1064528"/>
            <a:ext cx="8999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traditional approach, we have inputs and targets, but rare to have pictures in multiple different styles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does it work?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220" y="3675406"/>
            <a:ext cx="8668960" cy="11327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504000" y="1064528"/>
            <a:ext cx="89991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traditional approach, we have inputs and targets, but rare to have pictures in multiple different styles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Use a ML model to extract content and style features instead </a:t>
            </a:r>
            <a:endParaRPr sz="28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Allows us to quantify style transferability without pairs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Architecture of Style Transfer Models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50" y="1383370"/>
            <a:ext cx="59817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589813" y="1309563"/>
            <a:ext cx="9074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Animefy some images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Reminder: All of our code is publicly available online and you can run our code!</a:t>
            </a:r>
            <a:endParaRPr/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code is hosted on colab, which runs on google servers and can be saved on the google drive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849086" y="1188849"/>
            <a:ext cx="88011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Freely available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online</a:t>
            </a: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tools:</a:t>
            </a: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waifu.lofiu.com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huggingface.co/spaces/akhaliq/AnimeGANv2</a:t>
            </a:r>
            <a:endParaRPr sz="2800">
              <a:solidFill>
                <a:schemeClr val="dk1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Animefilter.com</a:t>
            </a:r>
            <a:endParaRPr sz="2800"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https://selfie2anime.com/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505119" y="700119"/>
            <a:ext cx="9291484" cy="13478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Convince you all that we are cool, smart, and handsome.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505119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3624403" y="2824109"/>
            <a:ext cx="3052915" cy="25730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Coloring Manga/Art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6743688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 Generation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>
            <a:off x="2031577" y="2432771"/>
            <a:ext cx="62352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43" name="Google Shape;243;p30"/>
          <p:cNvCxnSpPr/>
          <p:nvPr/>
        </p:nvCxnSpPr>
        <p:spPr>
          <a:xfrm>
            <a:off x="2031577" y="2432771"/>
            <a:ext cx="0" cy="3913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8266857" y="2432771"/>
            <a:ext cx="3289" cy="39133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245" name="Google Shape;245;p30"/>
          <p:cNvCxnSpPr/>
          <p:nvPr/>
        </p:nvCxnSpPr>
        <p:spPr>
          <a:xfrm flipH="1">
            <a:off x="5017483" y="2054355"/>
            <a:ext cx="251" cy="77822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363" y="3600601"/>
            <a:ext cx="274446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692" y="3883586"/>
            <a:ext cx="1423521" cy="89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7868" y="3883586"/>
            <a:ext cx="1442562" cy="8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 descr="A picture containing purple, toy, indoor, cloth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488" y="3389766"/>
            <a:ext cx="1440044" cy="1439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7464829" y="4900930"/>
            <a:ext cx="16088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newest JoJo stand!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Auto-Coloring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 black-and-white sketch, color it in a reasonable manner, optionally with color information specified.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743200"/>
            <a:ext cx="2435040" cy="1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2743200"/>
            <a:ext cx="2514600" cy="178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1143000" y="4572000"/>
            <a:ext cx="2057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B&amp;W Sketch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3886200" y="4572000"/>
            <a:ext cx="2057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colorization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0" y="2743200"/>
            <a:ext cx="2514600" cy="178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6629400" y="4572000"/>
            <a:ext cx="2057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Purple hair, Cyan eyes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/>
          <p:nvPr/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693042" y="371025"/>
            <a:ext cx="3892411" cy="101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Problem</a:t>
            </a:r>
            <a:endParaRPr/>
          </a:p>
        </p:txBody>
      </p:sp>
      <p:cxnSp>
        <p:nvCxnSpPr>
          <p:cNvPr id="270" name="Google Shape;270;p32"/>
          <p:cNvCxnSpPr/>
          <p:nvPr/>
        </p:nvCxnSpPr>
        <p:spPr>
          <a:xfrm rot="10800000">
            <a:off x="687811" y="1446788"/>
            <a:ext cx="3901202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1" name="Google Shape;271;p32"/>
          <p:cNvSpPr txBox="1">
            <a:spLocks noGrp="1"/>
          </p:cNvSpPr>
          <p:nvPr>
            <p:ph type="body" idx="1"/>
          </p:nvPr>
        </p:nvSpPr>
        <p:spPr>
          <a:xfrm>
            <a:off x="742295" y="1578618"/>
            <a:ext cx="3792235" cy="301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Merry is my waifu.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32"/>
          <p:cNvCxnSpPr/>
          <p:nvPr/>
        </p:nvCxnSpPr>
        <p:spPr>
          <a:xfrm rot="10800000">
            <a:off x="689592" y="4719399"/>
            <a:ext cx="389764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394" y="0"/>
            <a:ext cx="2310749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/>
          <p:nvPr/>
        </p:nvSpPr>
        <p:spPr>
          <a:xfrm>
            <a:off x="0" y="0"/>
            <a:ext cx="10080600" cy="5670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693042" y="371025"/>
            <a:ext cx="3892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Problem</a:t>
            </a:r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 rot="10800000">
            <a:off x="687813" y="1446788"/>
            <a:ext cx="39012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1" name="Google Shape;281;p33"/>
          <p:cNvSpPr txBox="1">
            <a:spLocks noGrp="1"/>
          </p:cNvSpPr>
          <p:nvPr>
            <p:ph type="body" idx="1"/>
          </p:nvPr>
        </p:nvSpPr>
        <p:spPr>
          <a:xfrm>
            <a:off x="742295" y="1578618"/>
            <a:ext cx="37923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Merry is my waifu.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am sad.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3"/>
          <p:cNvCxnSpPr/>
          <p:nvPr/>
        </p:nvCxnSpPr>
        <p:spPr>
          <a:xfrm rot="10800000">
            <a:off x="689633" y="4719399"/>
            <a:ext cx="3897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83" name="Google Shape;2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394" y="0"/>
            <a:ext cx="2310749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0" y="0"/>
            <a:ext cx="10080600" cy="5670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693042" y="371025"/>
            <a:ext cx="3892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Problem</a:t>
            </a:r>
            <a:endParaRPr/>
          </a:p>
        </p:txBody>
      </p:sp>
      <p:cxnSp>
        <p:nvCxnSpPr>
          <p:cNvPr id="290" name="Google Shape;290;p34"/>
          <p:cNvCxnSpPr/>
          <p:nvPr/>
        </p:nvCxnSpPr>
        <p:spPr>
          <a:xfrm rot="10800000">
            <a:off x="687813" y="1446788"/>
            <a:ext cx="39012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1" name="Google Shape;291;p34"/>
          <p:cNvSpPr txBox="1">
            <a:spLocks noGrp="1"/>
          </p:cNvSpPr>
          <p:nvPr>
            <p:ph type="body" idx="1"/>
          </p:nvPr>
        </p:nvSpPr>
        <p:spPr>
          <a:xfrm>
            <a:off x="742295" y="1578618"/>
            <a:ext cx="37923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Merry is my waifu.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am sad.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 not know the color of her eyes.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4"/>
          <p:cNvCxnSpPr/>
          <p:nvPr/>
        </p:nvCxnSpPr>
        <p:spPr>
          <a:xfrm rot="10800000">
            <a:off x="689633" y="4719399"/>
            <a:ext cx="3897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394" y="0"/>
            <a:ext cx="2310749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326600"/>
            <a:ext cx="2109600" cy="2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1326600"/>
            <a:ext cx="2302200" cy="2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6600" y="1326600"/>
            <a:ext cx="2102400" cy="2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>
            <a:spLocks noGrp="1"/>
          </p:cNvSpPr>
          <p:nvPr>
            <p:ph type="body" idx="4294967295"/>
          </p:nvPr>
        </p:nvSpPr>
        <p:spPr>
          <a:xfrm>
            <a:off x="504000" y="3845880"/>
            <a:ext cx="2920680" cy="11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rmAutofit fontScale="92500" lnSpcReduction="20000"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Kiran Kokilepersaud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Student, Georgia Tech, Electrical &amp; Computer Engineering Program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Favorite Anime: Grimgar of Fantasy and Ash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4294967295"/>
          </p:nvPr>
        </p:nvSpPr>
        <p:spPr>
          <a:xfrm>
            <a:off x="3571200" y="3845880"/>
            <a:ext cx="2920680" cy="11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rmAutofit fontScale="92500"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Brighton Ancelin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Student, Georgia Tech, Machine Learning Program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Favorite Anime: Attack on Titan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4294967295"/>
          </p:nvPr>
        </p:nvSpPr>
        <p:spPr>
          <a:xfrm>
            <a:off x="6629400" y="3845880"/>
            <a:ext cx="2920680" cy="11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rmAutofit fontScale="92500"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Xu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Student, Georgia Tech, Machine Learning Program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100000"/>
              </a:lnSpc>
              <a:spcBef>
                <a:spcPts val="1865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Favorite Anime: A Silent Voice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10080600" cy="5670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93042" y="371025"/>
            <a:ext cx="3892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Problem</a:t>
            </a:r>
            <a:endParaRPr/>
          </a:p>
        </p:txBody>
      </p:sp>
      <p:cxnSp>
        <p:nvCxnSpPr>
          <p:cNvPr id="300" name="Google Shape;300;p35"/>
          <p:cNvCxnSpPr/>
          <p:nvPr/>
        </p:nvCxnSpPr>
        <p:spPr>
          <a:xfrm rot="10800000">
            <a:off x="687813" y="1446788"/>
            <a:ext cx="39012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1" name="Google Shape;301;p35"/>
          <p:cNvSpPr txBox="1">
            <a:spLocks noGrp="1"/>
          </p:cNvSpPr>
          <p:nvPr>
            <p:ph type="body" idx="1"/>
          </p:nvPr>
        </p:nvSpPr>
        <p:spPr>
          <a:xfrm>
            <a:off x="742295" y="1578618"/>
            <a:ext cx="37923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Merry is my waifu.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am sad.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 not know the color of her eyes.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 not know the color of her hair.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35"/>
          <p:cNvCxnSpPr/>
          <p:nvPr/>
        </p:nvCxnSpPr>
        <p:spPr>
          <a:xfrm rot="10800000">
            <a:off x="689633" y="4719399"/>
            <a:ext cx="3897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394" y="0"/>
            <a:ext cx="2310749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/>
          <p:nvPr/>
        </p:nvSpPr>
        <p:spPr>
          <a:xfrm>
            <a:off x="0" y="0"/>
            <a:ext cx="10080600" cy="5670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693042" y="371025"/>
            <a:ext cx="3892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en-US" sz="3100">
                <a:solidFill>
                  <a:schemeClr val="lt1"/>
                </a:solidFill>
              </a:rPr>
              <a:t>Problem</a:t>
            </a:r>
            <a:endParaRPr/>
          </a:p>
        </p:txBody>
      </p:sp>
      <p:cxnSp>
        <p:nvCxnSpPr>
          <p:cNvPr id="310" name="Google Shape;310;p36"/>
          <p:cNvCxnSpPr/>
          <p:nvPr/>
        </p:nvCxnSpPr>
        <p:spPr>
          <a:xfrm rot="10800000">
            <a:off x="687813" y="1446788"/>
            <a:ext cx="39012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1" name="Google Shape;311;p36"/>
          <p:cNvSpPr txBox="1">
            <a:spLocks noGrp="1"/>
          </p:cNvSpPr>
          <p:nvPr>
            <p:ph type="body" idx="1"/>
          </p:nvPr>
        </p:nvSpPr>
        <p:spPr>
          <a:xfrm>
            <a:off x="742295" y="1578618"/>
            <a:ext cx="37923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Merry is my waifu.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am sad.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 not know the color of her eyes.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 not know the color of her hair.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Pickup line I cannot use: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didn't know I liked [insert color] eyes, until I saw yours.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6"/>
          <p:cNvCxnSpPr/>
          <p:nvPr/>
        </p:nvCxnSpPr>
        <p:spPr>
          <a:xfrm rot="10800000">
            <a:off x="689633" y="4719399"/>
            <a:ext cx="3897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394" y="0"/>
            <a:ext cx="2310749" cy="5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2563" y="226080"/>
            <a:ext cx="9573437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Manga Artists Don't Care About Me ):</a:t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1991366" y="993519"/>
            <a:ext cx="6101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isn't the manga colored?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color of my waifu's hair!!!?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soft is her hair!!@@??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879" y="1961080"/>
            <a:ext cx="3141318" cy="30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 descr="A picture containing text, boo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8571" y="2386351"/>
            <a:ext cx="2743627" cy="229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5700" y="1672839"/>
            <a:ext cx="2216253" cy="20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 descr="A picture containing text, line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3466" y="3832335"/>
            <a:ext cx="2138444" cy="168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It Can't Be True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11" y="1139998"/>
            <a:ext cx="4653850" cy="277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 descr="A picture containing text, indoor, mamma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2490" y="1143897"/>
            <a:ext cx="4100538" cy="276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Manga Artists are Lazy</a:t>
            </a:r>
            <a:endParaRPr/>
          </a:p>
        </p:txBody>
      </p:sp>
      <p:pic>
        <p:nvPicPr>
          <p:cNvPr id="336" name="Google Shape;336;p39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8835" y="1176137"/>
            <a:ext cx="3244637" cy="4493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5790550" y="1501076"/>
            <a:ext cx="40977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126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Hours Per Week</a:t>
            </a:r>
            <a:endParaRPr/>
          </a:p>
        </p:txBody>
      </p:sp>
      <p:sp>
        <p:nvSpPr>
          <p:cNvPr id="338" name="Google Shape;338;p39"/>
          <p:cNvSpPr txBox="1"/>
          <p:nvPr/>
        </p:nvSpPr>
        <p:spPr>
          <a:xfrm>
            <a:off x="6169886" y="2727855"/>
            <a:ext cx="333692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~130 Hours Per Week with modern coloring technologies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6171913" y="1475069"/>
            <a:ext cx="3379479" cy="238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-US" sz="4100"/>
              <a:t>Korean Manhwas Exclusively have Color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 rot="10800000">
            <a:off x="0" y="0"/>
            <a:ext cx="5943246" cy="5670550"/>
          </a:xfrm>
          <a:custGeom>
            <a:avLst/>
            <a:gdLst/>
            <a:ahLst/>
            <a:cxnLst/>
            <a:rect l="l" t="t" r="r" b="b"/>
            <a:pathLst>
              <a:path w="7188051" h="6858000" extrusionOk="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0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8372" b="16334"/>
          <a:stretch/>
        </p:blipFill>
        <p:spPr>
          <a:xfrm>
            <a:off x="20" y="10"/>
            <a:ext cx="5811301" cy="5670540"/>
          </a:xfrm>
          <a:custGeom>
            <a:avLst/>
            <a:gdLst/>
            <a:ahLst/>
            <a:cxnLst/>
            <a:rect l="l" t="t" r="r" b="b"/>
            <a:pathLst>
              <a:path w="7028495" h="6858000" extrusionOk="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3253961" y="4965201"/>
            <a:ext cx="35558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https://github.com/jantic/DeOldify</a:t>
            </a:r>
            <a:endParaRPr/>
          </a:p>
        </p:txBody>
      </p:sp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084" y="965901"/>
            <a:ext cx="7429474" cy="27603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1377768" y="3762411"/>
            <a:ext cx="73386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Generative Adversarial Networks (GANs) to learn contextualized colors.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intent was to add color to historical records.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3725-A74A-E587-E5F7-2DCBAB88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 and the OOD</a:t>
            </a:r>
          </a:p>
        </p:txBody>
      </p:sp>
      <p:pic>
        <p:nvPicPr>
          <p:cNvPr id="1026" name="Picture 2" descr="Bird Cartoon&quot; Images – Browse 466 Stock Photos, Vectors, and Video | Adobe  Stock">
            <a:extLst>
              <a:ext uri="{FF2B5EF4-FFF2-40B4-BE49-F238E27FC236}">
                <a16:creationId xmlns:a16="http://schemas.microsoft.com/office/drawing/2014/main" id="{B91115B5-656A-798D-B2E0-1C97E2D3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0" y="1720931"/>
            <a:ext cx="3243978" cy="22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te bee cartoon Stock Vector Image by ©tigatelu #27383011">
            <a:extLst>
              <a:ext uri="{FF2B5EF4-FFF2-40B4-BE49-F238E27FC236}">
                <a16:creationId xmlns:a16="http://schemas.microsoft.com/office/drawing/2014/main" id="{FC1573EA-4138-09A4-690E-03C3CB69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00" y="494071"/>
            <a:ext cx="3085860" cy="443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52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572E-82CF-ABDB-3C06-DAE05DD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60637"/>
            <a:ext cx="9072000" cy="946440"/>
          </a:xfrm>
        </p:spPr>
        <p:txBody>
          <a:bodyPr/>
          <a:lstStyle/>
          <a:p>
            <a:r>
              <a:rPr lang="en-US" dirty="0"/>
              <a:t>Epoch 0 of Relationship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F5046-F85E-8FB1-4395-EA42B0B0A6C8}"/>
              </a:ext>
            </a:extLst>
          </p:cNvPr>
          <p:cNvSpPr/>
          <p:nvPr/>
        </p:nvSpPr>
        <p:spPr>
          <a:xfrm>
            <a:off x="3590971" y="2642274"/>
            <a:ext cx="2898058" cy="94644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Relationship</a:t>
            </a:r>
          </a:p>
        </p:txBody>
      </p:sp>
      <p:pic>
        <p:nvPicPr>
          <p:cNvPr id="2052" name="Picture 4" descr="Yelling Shuts Down Reason - Marriage Missions International">
            <a:extLst>
              <a:ext uri="{FF2B5EF4-FFF2-40B4-BE49-F238E27FC236}">
                <a16:creationId xmlns:a16="http://schemas.microsoft.com/office/drawing/2014/main" id="{D4C0EDC1-32DC-2CEA-F21C-E2CBE7AF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88" y="761798"/>
            <a:ext cx="2843024" cy="18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A9F422-BD3C-0EE9-B125-5CB1110FBA37}"/>
              </a:ext>
            </a:extLst>
          </p:cNvPr>
          <p:cNvSpPr txBox="1"/>
          <p:nvPr/>
        </p:nvSpPr>
        <p:spPr>
          <a:xfrm>
            <a:off x="250125" y="2023508"/>
            <a:ext cx="73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58180-9485-1BDA-F986-CE39494F9E36}"/>
              </a:ext>
            </a:extLst>
          </p:cNvPr>
          <p:cNvSpPr txBox="1"/>
          <p:nvPr/>
        </p:nvSpPr>
        <p:spPr>
          <a:xfrm>
            <a:off x="250126" y="2865970"/>
            <a:ext cx="73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B69A8-BEEA-E414-751C-0060E211A264}"/>
              </a:ext>
            </a:extLst>
          </p:cNvPr>
          <p:cNvSpPr txBox="1"/>
          <p:nvPr/>
        </p:nvSpPr>
        <p:spPr>
          <a:xfrm>
            <a:off x="0" y="3708433"/>
            <a:ext cx="117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Activities</a:t>
            </a:r>
          </a:p>
        </p:txBody>
      </p:sp>
      <p:pic>
        <p:nvPicPr>
          <p:cNvPr id="2054" name="Picture 6" descr="Stick - Official The Forest Wiki">
            <a:extLst>
              <a:ext uri="{FF2B5EF4-FFF2-40B4-BE49-F238E27FC236}">
                <a16:creationId xmlns:a16="http://schemas.microsoft.com/office/drawing/2014/main" id="{2BEFC9FB-D512-0463-345B-4B041473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1" y="1810864"/>
            <a:ext cx="733066" cy="7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icken Nugget Sticker - Etsy">
            <a:extLst>
              <a:ext uri="{FF2B5EF4-FFF2-40B4-BE49-F238E27FC236}">
                <a16:creationId xmlns:a16="http://schemas.microsoft.com/office/drawing/2014/main" id="{A5404C96-DFDC-4F8E-3EF6-4AB404DA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43" y="2642274"/>
            <a:ext cx="478281" cy="6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9855FAC-67AB-0C5F-16F7-AE127E42BCF7}"/>
              </a:ext>
            </a:extLst>
          </p:cNvPr>
          <p:cNvCxnSpPr>
            <a:stCxn id="2054" idx="3"/>
            <a:endCxn id="4" idx="1"/>
          </p:cNvCxnSpPr>
          <p:nvPr/>
        </p:nvCxnSpPr>
        <p:spPr>
          <a:xfrm>
            <a:off x="1788617" y="2177397"/>
            <a:ext cx="1802354" cy="93809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F24FE6-B0D4-73AC-5CB3-5AD2B55A1F81}"/>
              </a:ext>
            </a:extLst>
          </p:cNvPr>
          <p:cNvCxnSpPr>
            <a:stCxn id="2056" idx="3"/>
            <a:endCxn id="4" idx="1"/>
          </p:cNvCxnSpPr>
          <p:nvPr/>
        </p:nvCxnSpPr>
        <p:spPr>
          <a:xfrm>
            <a:off x="1661224" y="2981650"/>
            <a:ext cx="1929747" cy="133844"/>
          </a:xfrm>
          <a:prstGeom prst="bentConnector3">
            <a:avLst>
              <a:gd name="adj1" fmla="val 5267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07BC86-3CF9-B44F-3DC5-178C0941F334}"/>
              </a:ext>
            </a:extLst>
          </p:cNvPr>
          <p:cNvCxnSpPr>
            <a:endCxn id="4" idx="1"/>
          </p:cNvCxnSpPr>
          <p:nvPr/>
        </p:nvCxnSpPr>
        <p:spPr>
          <a:xfrm flipV="1">
            <a:off x="2066877" y="3115494"/>
            <a:ext cx="1524094" cy="746827"/>
          </a:xfrm>
          <a:prstGeom prst="bentConnector3">
            <a:avLst>
              <a:gd name="adj1" fmla="val 4080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240F65-9374-1FA4-DB90-2EB22EBBC4B2}"/>
              </a:ext>
            </a:extLst>
          </p:cNvPr>
          <p:cNvSpPr txBox="1"/>
          <p:nvPr/>
        </p:nvSpPr>
        <p:spPr>
          <a:xfrm>
            <a:off x="7093971" y="2763681"/>
            <a:ext cx="289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Output Yelling Level</a:t>
            </a:r>
          </a:p>
          <a:p>
            <a:pPr algn="ctr"/>
            <a:r>
              <a:rPr lang="en-US" sz="2000" dirty="0"/>
              <a:t>75 dB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1CDA2-DC86-E1AC-9E24-68D6B361E0B3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6489029" y="3115494"/>
            <a:ext cx="604942" cy="2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0" name="Picture 12" descr="How to Peel Garlic (6+ Ways Tested) - Alphafoodie">
            <a:extLst>
              <a:ext uri="{FF2B5EF4-FFF2-40B4-BE49-F238E27FC236}">
                <a16:creationId xmlns:a16="http://schemas.microsoft.com/office/drawing/2014/main" id="{82ACAABC-2108-56AD-F57B-C9B8A10B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12" y="3398349"/>
            <a:ext cx="618542" cy="9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711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572E-82CF-ABDB-3C06-DAE05DD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60637"/>
            <a:ext cx="9072000" cy="946440"/>
          </a:xfrm>
        </p:spPr>
        <p:txBody>
          <a:bodyPr/>
          <a:lstStyle/>
          <a:p>
            <a:r>
              <a:rPr lang="en-US" dirty="0"/>
              <a:t>Epoch 11 of Relationship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F5046-F85E-8FB1-4395-EA42B0B0A6C8}"/>
              </a:ext>
            </a:extLst>
          </p:cNvPr>
          <p:cNvSpPr/>
          <p:nvPr/>
        </p:nvSpPr>
        <p:spPr>
          <a:xfrm>
            <a:off x="3590971" y="2642274"/>
            <a:ext cx="2898058" cy="94644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9F422-BD3C-0EE9-B125-5CB1110FBA37}"/>
              </a:ext>
            </a:extLst>
          </p:cNvPr>
          <p:cNvSpPr txBox="1"/>
          <p:nvPr/>
        </p:nvSpPr>
        <p:spPr>
          <a:xfrm>
            <a:off x="250125" y="2023508"/>
            <a:ext cx="73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58180-9485-1BDA-F986-CE39494F9E36}"/>
              </a:ext>
            </a:extLst>
          </p:cNvPr>
          <p:cNvSpPr txBox="1"/>
          <p:nvPr/>
        </p:nvSpPr>
        <p:spPr>
          <a:xfrm>
            <a:off x="250126" y="2865970"/>
            <a:ext cx="73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B69A8-BEEA-E414-751C-0060E211A264}"/>
              </a:ext>
            </a:extLst>
          </p:cNvPr>
          <p:cNvSpPr txBox="1"/>
          <p:nvPr/>
        </p:nvSpPr>
        <p:spPr>
          <a:xfrm>
            <a:off x="0" y="3708433"/>
            <a:ext cx="117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Activities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9855FAC-67AB-0C5F-16F7-AE127E42BCF7}"/>
              </a:ext>
            </a:extLst>
          </p:cNvPr>
          <p:cNvCxnSpPr>
            <a:endCxn id="4" idx="1"/>
          </p:cNvCxnSpPr>
          <p:nvPr/>
        </p:nvCxnSpPr>
        <p:spPr>
          <a:xfrm>
            <a:off x="1788617" y="2177397"/>
            <a:ext cx="1802354" cy="93809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F24FE6-B0D4-73AC-5CB3-5AD2B55A1F81}"/>
              </a:ext>
            </a:extLst>
          </p:cNvPr>
          <p:cNvCxnSpPr>
            <a:endCxn id="4" idx="1"/>
          </p:cNvCxnSpPr>
          <p:nvPr/>
        </p:nvCxnSpPr>
        <p:spPr>
          <a:xfrm>
            <a:off x="1661224" y="2981650"/>
            <a:ext cx="1929747" cy="133844"/>
          </a:xfrm>
          <a:prstGeom prst="bentConnector3">
            <a:avLst>
              <a:gd name="adj1" fmla="val 5267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07BC86-3CF9-B44F-3DC5-178C0941F334}"/>
              </a:ext>
            </a:extLst>
          </p:cNvPr>
          <p:cNvCxnSpPr>
            <a:endCxn id="4" idx="1"/>
          </p:cNvCxnSpPr>
          <p:nvPr/>
        </p:nvCxnSpPr>
        <p:spPr>
          <a:xfrm flipV="1">
            <a:off x="2066877" y="3115494"/>
            <a:ext cx="1524094" cy="746827"/>
          </a:xfrm>
          <a:prstGeom prst="bentConnector3">
            <a:avLst>
              <a:gd name="adj1" fmla="val 4080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240F65-9374-1FA4-DB90-2EB22EBBC4B2}"/>
              </a:ext>
            </a:extLst>
          </p:cNvPr>
          <p:cNvSpPr txBox="1"/>
          <p:nvPr/>
        </p:nvSpPr>
        <p:spPr>
          <a:xfrm>
            <a:off x="7093971" y="2763681"/>
            <a:ext cx="289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Output Yelling Level</a:t>
            </a:r>
          </a:p>
          <a:p>
            <a:pPr algn="ctr"/>
            <a:r>
              <a:rPr lang="en-US" sz="2000" dirty="0"/>
              <a:t>3 dB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1CDA2-DC86-E1AC-9E24-68D6B361E0B3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6489029" y="3115494"/>
            <a:ext cx="604942" cy="2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16 Places to Take an Island Vacation — Without Leaving the US – SheKnows">
            <a:extLst>
              <a:ext uri="{FF2B5EF4-FFF2-40B4-BE49-F238E27FC236}">
                <a16:creationId xmlns:a16="http://schemas.microsoft.com/office/drawing/2014/main" id="{ECFDD634-C137-B346-B657-BCE3343B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98" y="3516565"/>
            <a:ext cx="922079" cy="69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tite Micropavé Diamond Engagement Ring in 14k White Gold (1/10 ct. tw.) |  Blue Nile">
            <a:extLst>
              <a:ext uri="{FF2B5EF4-FFF2-40B4-BE49-F238E27FC236}">
                <a16:creationId xmlns:a16="http://schemas.microsoft.com/office/drawing/2014/main" id="{DE0A685A-0DFF-FCEF-DA60-60173BDD1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9"/>
          <a:stretch/>
        </p:blipFill>
        <p:spPr bwMode="auto">
          <a:xfrm>
            <a:off x="970026" y="1963254"/>
            <a:ext cx="818589" cy="4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vement: Babies 8 to 12 Months - HealthyChildren.org">
            <a:extLst>
              <a:ext uri="{FF2B5EF4-FFF2-40B4-BE49-F238E27FC236}">
                <a16:creationId xmlns:a16="http://schemas.microsoft.com/office/drawing/2014/main" id="{1953FA37-2A2B-B968-A1C3-D22DB613A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25" y="2635102"/>
            <a:ext cx="680928" cy="6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076DED-06E0-9A88-3003-2602DFA9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783" y="131247"/>
            <a:ext cx="2632434" cy="2632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CE664-4A3D-F510-550B-01795DDAF752}"/>
              </a:ext>
            </a:extLst>
          </p:cNvPr>
          <p:cNvSpPr txBox="1"/>
          <p:nvPr/>
        </p:nvSpPr>
        <p:spPr>
          <a:xfrm>
            <a:off x="504000" y="4501257"/>
            <a:ext cx="8873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Relationship model is overfit to the conditions that have reduced the output decibels.</a:t>
            </a:r>
          </a:p>
        </p:txBody>
      </p:sp>
    </p:spTree>
    <p:extLst>
      <p:ext uri="{BB962C8B-B14F-4D97-AF65-F5344CB8AC3E}">
        <p14:creationId xmlns:p14="http://schemas.microsoft.com/office/powerpoint/2010/main" val="85272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Interact with the Panel!</a:t>
            </a:r>
            <a:endParaRPr/>
          </a:p>
        </p:txBody>
      </p:sp>
      <p:pic>
        <p:nvPicPr>
          <p:cNvPr id="135" name="Google Shape;135;p18" descr="Q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766" y="1991328"/>
            <a:ext cx="3446388" cy="33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503999" y="1172520"/>
            <a:ext cx="842772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fill out as much of the following form as you want: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C2CA-0E82-F6B8-04E9-37D04392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ability to generalize to 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744038-2D8E-C104-865D-27392EE058C4}"/>
              </a:ext>
            </a:extLst>
          </p:cNvPr>
          <p:cNvSpPr/>
          <p:nvPr/>
        </p:nvSpPr>
        <p:spPr>
          <a:xfrm>
            <a:off x="3590971" y="2642274"/>
            <a:ext cx="2898058" cy="94644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B247-B8D9-C695-1E34-8E71FC61547F}"/>
              </a:ext>
            </a:extLst>
          </p:cNvPr>
          <p:cNvSpPr txBox="1"/>
          <p:nvPr/>
        </p:nvSpPr>
        <p:spPr>
          <a:xfrm>
            <a:off x="215781" y="1530443"/>
            <a:ext cx="26816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Why don’t you hold my hand in public?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Why does the body pillow get the bed?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Why is the picture of your dad’s fishing buddy in front of mine?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F786EE-E00C-1C73-9498-62DEDCF8E4DE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897433" y="3115493"/>
            <a:ext cx="6935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A8DE02-22CF-CC2A-D641-54860473EB42}"/>
              </a:ext>
            </a:extLst>
          </p:cNvPr>
          <p:cNvSpPr txBox="1"/>
          <p:nvPr/>
        </p:nvSpPr>
        <p:spPr>
          <a:xfrm>
            <a:off x="7182567" y="2761550"/>
            <a:ext cx="289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Output Yelling Level</a:t>
            </a:r>
          </a:p>
          <a:p>
            <a:pPr algn="ctr"/>
            <a:r>
              <a:rPr lang="en-US" sz="2000" dirty="0"/>
              <a:t>145 dB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EB9EA6-817C-B712-D95A-54BD7BC07C83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6489029" y="3115493"/>
            <a:ext cx="6935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Loud Music Can Cause Damage Studio Shot Stock Photo - Download Image Now -  Noise, Breaking, Wineglass - iStock">
            <a:extLst>
              <a:ext uri="{FF2B5EF4-FFF2-40B4-BE49-F238E27FC236}">
                <a16:creationId xmlns:a16="http://schemas.microsoft.com/office/drawing/2014/main" id="{38050291-2628-A8D2-A6E3-5999DFDF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43" y="1054524"/>
            <a:ext cx="2559106" cy="17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76788C-B752-962D-77D3-88AE6F7832BE}"/>
              </a:ext>
            </a:extLst>
          </p:cNvPr>
          <p:cNvSpPr txBox="1"/>
          <p:nvPr/>
        </p:nvSpPr>
        <p:spPr>
          <a:xfrm>
            <a:off x="3395475" y="4139223"/>
            <a:ext cx="3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“7 years in Tibet”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43EA40-D7A0-2AE1-0670-775FB10DE2AB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5040000" y="3588714"/>
            <a:ext cx="0" cy="550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39C9CF4-C27A-7726-5D44-7A6A7A711DA8}"/>
              </a:ext>
            </a:extLst>
          </p:cNvPr>
          <p:cNvCxnSpPr>
            <a:stCxn id="13" idx="3"/>
          </p:cNvCxnSpPr>
          <p:nvPr/>
        </p:nvCxnSpPr>
        <p:spPr>
          <a:xfrm flipV="1">
            <a:off x="6684524" y="3115493"/>
            <a:ext cx="92360" cy="12853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33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C2CA-0E82-F6B8-04E9-37D04392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ability to generalize to 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744038-2D8E-C104-865D-27392EE058C4}"/>
              </a:ext>
            </a:extLst>
          </p:cNvPr>
          <p:cNvSpPr/>
          <p:nvPr/>
        </p:nvSpPr>
        <p:spPr>
          <a:xfrm>
            <a:off x="3590971" y="2642274"/>
            <a:ext cx="2898058" cy="94644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B247-B8D9-C695-1E34-8E71FC61547F}"/>
              </a:ext>
            </a:extLst>
          </p:cNvPr>
          <p:cNvSpPr txBox="1"/>
          <p:nvPr/>
        </p:nvSpPr>
        <p:spPr>
          <a:xfrm>
            <a:off x="215781" y="1684332"/>
            <a:ext cx="2681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Why don’t you hold my hand in public?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Why does the body pillow get the bed?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Why is the picture of your mom in front of mine?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F786EE-E00C-1C73-9498-62DEDCF8E4DE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897433" y="3115493"/>
            <a:ext cx="6935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A8DE02-22CF-CC2A-D641-54860473EB42}"/>
              </a:ext>
            </a:extLst>
          </p:cNvPr>
          <p:cNvSpPr txBox="1"/>
          <p:nvPr/>
        </p:nvSpPr>
        <p:spPr>
          <a:xfrm>
            <a:off x="7182567" y="2761550"/>
            <a:ext cx="2898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Output Yelling Level</a:t>
            </a:r>
          </a:p>
          <a:p>
            <a:pPr algn="ctr"/>
            <a:r>
              <a:rPr lang="en-US" sz="2000" dirty="0"/>
              <a:t>145 dB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EB9EA6-817C-B712-D95A-54BD7BC07C83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6489029" y="3115493"/>
            <a:ext cx="6935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Loud Music Can Cause Damage Studio Shot Stock Photo - Download Image Now -  Noise, Breaking, Wineglass - iStock">
            <a:extLst>
              <a:ext uri="{FF2B5EF4-FFF2-40B4-BE49-F238E27FC236}">
                <a16:creationId xmlns:a16="http://schemas.microsoft.com/office/drawing/2014/main" id="{38050291-2628-A8D2-A6E3-5999DFDF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43" y="1054524"/>
            <a:ext cx="2559106" cy="17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76788C-B752-962D-77D3-88AE6F7832BE}"/>
              </a:ext>
            </a:extLst>
          </p:cNvPr>
          <p:cNvSpPr txBox="1"/>
          <p:nvPr/>
        </p:nvSpPr>
        <p:spPr>
          <a:xfrm>
            <a:off x="3395475" y="4139223"/>
            <a:ext cx="3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“7 years in Tibet”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43EA40-D7A0-2AE1-0670-775FB10DE2AB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5040000" y="3588714"/>
            <a:ext cx="0" cy="550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39C9CF4-C27A-7726-5D44-7A6A7A711DA8}"/>
              </a:ext>
            </a:extLst>
          </p:cNvPr>
          <p:cNvCxnSpPr>
            <a:stCxn id="13" idx="3"/>
          </p:cNvCxnSpPr>
          <p:nvPr/>
        </p:nvCxnSpPr>
        <p:spPr>
          <a:xfrm flipV="1">
            <a:off x="6684524" y="3115493"/>
            <a:ext cx="92360" cy="12853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2E5BA5-3C49-325F-A37D-F395C2F5B62A}"/>
              </a:ext>
            </a:extLst>
          </p:cNvPr>
          <p:cNvSpPr txBox="1"/>
          <p:nvPr/>
        </p:nvSpPr>
        <p:spPr>
          <a:xfrm>
            <a:off x="2189873" y="4773825"/>
            <a:ext cx="5700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Model is untrained for these situations and cannot perform well, leading to a high loss value and poor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3718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A5CA-76A6-9C70-8E7A-3EC7C011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Coloring Models have same problem as your relationship!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CD4C4A-7A5F-F01B-6554-4AB60A97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7" y="1423220"/>
            <a:ext cx="2323125" cy="24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52DE87B-4C1D-D2D5-1DA0-88B72AC69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75" y="1305231"/>
            <a:ext cx="2530172" cy="26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8D4626C-C975-0B29-2E51-4FA5251C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33" y="1415994"/>
            <a:ext cx="1732225" cy="245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9392D59-C5EE-2CC7-CB18-E94B05C2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07" y="1698347"/>
            <a:ext cx="2607746" cy="17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471AA-2251-2A87-FC73-0BB2DE1158B4}"/>
              </a:ext>
            </a:extLst>
          </p:cNvPr>
          <p:cNvSpPr txBox="1"/>
          <p:nvPr/>
        </p:nvSpPr>
        <p:spPr>
          <a:xfrm>
            <a:off x="2079347" y="4026434"/>
            <a:ext cx="6541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Solution is to have a variety of models that are experts at different scenarios!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Constantly be someone else all the time!</a:t>
            </a:r>
          </a:p>
        </p:txBody>
      </p:sp>
    </p:spTree>
    <p:extLst>
      <p:ext uri="{BB962C8B-B14F-4D97-AF65-F5344CB8AC3E}">
        <p14:creationId xmlns:p14="http://schemas.microsoft.com/office/powerpoint/2010/main" val="3269451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1546445" y="2235416"/>
            <a:ext cx="698702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Let's come closer fix our relationships and our </a:t>
            </a:r>
            <a:r>
              <a:rPr lang="en-US" sz="3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waifus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together!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7369-17AF-D271-E469-441F189624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>
                <a:solidFill>
                  <a:srgbClr val="000000"/>
                </a:solidFill>
              </a:rPr>
              <a:t>Auto-Coloring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62F1E-2EB6-DEEE-E6EE-CA4361F08E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US" sz="3000"/>
              <a:t>Freely available tools:</a:t>
            </a:r>
          </a:p>
          <a:p>
            <a:pPr lvl="0"/>
            <a:r>
              <a:rPr lang="en-US" sz="3000"/>
              <a:t>petalica-paint.pixiv.dev</a:t>
            </a:r>
          </a:p>
          <a:p>
            <a:pPr lvl="0"/>
            <a:r>
              <a:rPr lang="en-US" sz="3000"/>
              <a:t>github.com/kvfrans/deepcolor</a:t>
            </a:r>
          </a:p>
          <a:p>
            <a:pPr lvl="0"/>
            <a:r>
              <a:rPr lang="en-US" sz="3000"/>
              <a:t>github.com/DwangoMediaVillage/Comicolorization</a:t>
            </a:r>
          </a:p>
          <a:p>
            <a:pPr lvl="0"/>
            <a:r>
              <a:rPr lang="en-US" sz="3000"/>
              <a:t>github.com/blandocs/Tag2Pix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/>
          <p:nvPr/>
        </p:nvSpPr>
        <p:spPr>
          <a:xfrm>
            <a:off x="505119" y="700119"/>
            <a:ext cx="9291484" cy="13478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Convince you all that we are cool, smart, and handsome.</a:t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505119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3624403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Coloring Manga/Art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743688" y="2824109"/>
            <a:ext cx="3052915" cy="25730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 Generation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44"/>
          <p:cNvCxnSpPr/>
          <p:nvPr/>
        </p:nvCxnSpPr>
        <p:spPr>
          <a:xfrm>
            <a:off x="2031577" y="2432771"/>
            <a:ext cx="62352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76" name="Google Shape;376;p44"/>
          <p:cNvCxnSpPr/>
          <p:nvPr/>
        </p:nvCxnSpPr>
        <p:spPr>
          <a:xfrm>
            <a:off x="2031577" y="2432771"/>
            <a:ext cx="0" cy="3913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377" name="Google Shape;377;p44"/>
          <p:cNvCxnSpPr/>
          <p:nvPr/>
        </p:nvCxnSpPr>
        <p:spPr>
          <a:xfrm>
            <a:off x="8266857" y="2432771"/>
            <a:ext cx="3289" cy="39133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378" name="Google Shape;378;p44"/>
          <p:cNvCxnSpPr/>
          <p:nvPr/>
        </p:nvCxnSpPr>
        <p:spPr>
          <a:xfrm flipH="1">
            <a:off x="5017483" y="2054355"/>
            <a:ext cx="251" cy="77822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363" y="3600601"/>
            <a:ext cx="274446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692" y="3883586"/>
            <a:ext cx="1423521" cy="89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7868" y="3883586"/>
            <a:ext cx="1442562" cy="8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 descr="A picture containing purple, toy, indoor, cloth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488" y="3389766"/>
            <a:ext cx="1440044" cy="143936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7464829" y="4900930"/>
            <a:ext cx="16088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newest JoJo stand!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Generation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1600200" y="4510440"/>
            <a:ext cx="914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5029200" y="4510440"/>
            <a:ext cx="2057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Pink eyes, Blue hair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360" y="2851560"/>
            <a:ext cx="1491840" cy="14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27432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/>
        </p:nvSpPr>
        <p:spPr>
          <a:xfrm>
            <a:off x="7086960" y="4510440"/>
            <a:ext cx="251424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hair, Glasses, No smile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3800" y="27432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3657600" y="4510440"/>
            <a:ext cx="91440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8760" y="2851560"/>
            <a:ext cx="1491840" cy="14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/>
        </p:nvSpPr>
        <p:spPr>
          <a:xfrm>
            <a:off x="7498080" y="5465880"/>
            <a:ext cx="2483640" cy="2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from thiswaifudoesnotexist and StyleGAN2</a:t>
            </a:r>
            <a:endParaRPr/>
          </a:p>
        </p:txBody>
      </p:sp>
      <p:sp>
        <p:nvSpPr>
          <p:cNvPr id="399" name="Google Shape;399;p45"/>
          <p:cNvSpPr txBox="1"/>
          <p:nvPr/>
        </p:nvSpPr>
        <p:spPr>
          <a:xfrm>
            <a:off x="509940" y="1172520"/>
            <a:ext cx="923005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a drawing of an anime character, either completely randomly or with some details defined.</a:t>
            </a: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7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StyleGAN was made available Feb 2019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StyleGAN2 was made available Feb 2020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200">
            <a:off x="550440" y="2968560"/>
            <a:ext cx="1967040" cy="196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2926080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0" y="2926080"/>
            <a:ext cx="201168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2941920"/>
            <a:ext cx="199584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2926080" y="512064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Generated by StyleGAN2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Details - GANs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8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3336480" cy="3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 vs. Generator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Detective vs. Forger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Eventually, generator learns to fool the discriminator, and has (hopefully) learned the distribution.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2240" y="1280160"/>
            <a:ext cx="954720" cy="142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240" y="3108960"/>
            <a:ext cx="981720" cy="146412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/>
          <p:nvPr/>
        </p:nvSpPr>
        <p:spPr>
          <a:xfrm>
            <a:off x="4297680" y="3657600"/>
            <a:ext cx="1371600" cy="36576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</p:txBody>
      </p:sp>
      <p:sp>
        <p:nvSpPr>
          <p:cNvPr id="429" name="Google Shape;429;p48"/>
          <p:cNvSpPr/>
          <p:nvPr/>
        </p:nvSpPr>
        <p:spPr>
          <a:xfrm>
            <a:off x="4297680" y="1828800"/>
            <a:ext cx="1371600" cy="36576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</a:t>
            </a:r>
            <a:endParaRPr/>
          </a:p>
        </p:txBody>
      </p:sp>
      <p:cxnSp>
        <p:nvCxnSpPr>
          <p:cNvPr id="430" name="Google Shape;430;p48"/>
          <p:cNvCxnSpPr/>
          <p:nvPr/>
        </p:nvCxnSpPr>
        <p:spPr>
          <a:xfrm>
            <a:off x="5669280" y="2011680"/>
            <a:ext cx="822960" cy="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31" name="Google Shape;431;p48"/>
          <p:cNvCxnSpPr/>
          <p:nvPr/>
        </p:nvCxnSpPr>
        <p:spPr>
          <a:xfrm>
            <a:off x="5669280" y="3840480"/>
            <a:ext cx="822960" cy="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432" name="Google Shape;432;p48"/>
          <p:cNvSpPr/>
          <p:nvPr/>
        </p:nvSpPr>
        <p:spPr>
          <a:xfrm>
            <a:off x="8046720" y="2651760"/>
            <a:ext cx="1554480" cy="36576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 rot="10800000" flipH="1">
            <a:off x="7473960" y="2926080"/>
            <a:ext cx="572760" cy="91440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7446960" y="2011680"/>
            <a:ext cx="599760" cy="82296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35" name="Google Shape;435;p48"/>
          <p:cNvCxnSpPr/>
          <p:nvPr/>
        </p:nvCxnSpPr>
        <p:spPr>
          <a:xfrm>
            <a:off x="8869680" y="3017520"/>
            <a:ext cx="0" cy="210780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36" name="Google Shape;436;p48"/>
          <p:cNvCxnSpPr/>
          <p:nvPr/>
        </p:nvCxnSpPr>
        <p:spPr>
          <a:xfrm rot="10800000">
            <a:off x="4937760" y="4023360"/>
            <a:ext cx="0" cy="109728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37" name="Google Shape;437;p48"/>
          <p:cNvCxnSpPr/>
          <p:nvPr/>
        </p:nvCxnSpPr>
        <p:spPr>
          <a:xfrm>
            <a:off x="4937760" y="5120640"/>
            <a:ext cx="3931920" cy="5040"/>
          </a:xfrm>
          <a:prstGeom prst="straightConnector1">
            <a:avLst/>
          </a:pr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8" name="Google Shape;438;p48"/>
          <p:cNvSpPr txBox="1"/>
          <p:nvPr/>
        </p:nvSpPr>
        <p:spPr>
          <a:xfrm>
            <a:off x="8831520" y="5465880"/>
            <a:ext cx="1249200" cy="2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from Wikimedia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9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with GANs/VAEs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ability to specify attributes (latent tags)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Diffusion Models are much easier to direct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Audience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08264" y="1502228"/>
            <a:ext cx="7454100" cy="27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think this presentation is most useful for…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Artists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Weebs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Geeks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Everyone interested in Artificial Intelligence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Stable Diffusion was made available 22 Aug 2022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Waifu Diffusion v1.3 weights were made available 6 Oct 2022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60" y="2391480"/>
            <a:ext cx="3819600" cy="254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520" y="2377440"/>
            <a:ext cx="3819600" cy="25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/>
        </p:nvSpPr>
        <p:spPr>
          <a:xfrm>
            <a:off x="5835960" y="5013360"/>
            <a:ext cx="294228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1boy, silver hair, red eyes, earrings</a:t>
            </a:r>
            <a:endParaRPr/>
          </a:p>
        </p:txBody>
      </p:sp>
      <p:sp>
        <p:nvSpPr>
          <p:cNvPr id="456" name="Google Shape;456;p50"/>
          <p:cNvSpPr txBox="1"/>
          <p:nvPr/>
        </p:nvSpPr>
        <p:spPr>
          <a:xfrm>
            <a:off x="660600" y="5013360"/>
            <a:ext cx="3819960" cy="2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1girl, blue hair, green cap, long hair, pink eyes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Details – Diffusion Models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3245040" cy="3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Undoes diffusion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idea: everything looks the same if sufficiently blurred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with random noise, then progressively deblur it with help from the prompt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480" y="2378880"/>
            <a:ext cx="1645920" cy="92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Details – Diffusion Models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2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3245040" cy="3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Undoes diffusion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idea: everything looks the same if sufficiently blurred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with random noise, then progressively deblur it with help from the prompt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360" y="1737360"/>
            <a:ext cx="1624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0480" y="2378880"/>
            <a:ext cx="1645920" cy="92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2"/>
          <p:cNvSpPr/>
          <p:nvPr/>
        </p:nvSpPr>
        <p:spPr>
          <a:xfrm>
            <a:off x="5486400" y="2194560"/>
            <a:ext cx="1758960" cy="640080"/>
          </a:xfrm>
          <a:custGeom>
            <a:avLst/>
            <a:gdLst/>
            <a:ahLst/>
            <a:cxnLst/>
            <a:rect l="l" t="t" r="r" b="b"/>
            <a:pathLst>
              <a:path w="4886" h="1778" fill="none" extrusionOk="0">
                <a:moveTo>
                  <a:pt x="0" y="1778"/>
                </a:moveTo>
                <a:lnTo>
                  <a:pt x="4886" y="0"/>
                </a:lnTo>
              </a:path>
            </a:pathLst>
          </a:cu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75" name="Google Shape;475;p52"/>
          <p:cNvSpPr txBox="1"/>
          <p:nvPr/>
        </p:nvSpPr>
        <p:spPr>
          <a:xfrm>
            <a:off x="6090480" y="2207880"/>
            <a:ext cx="40176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Details – Diffusion Models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3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3245040" cy="3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Undoes diffusion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idea: everything looks the same if sufficiently blurred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with random noise, then progressively deblur it with help from the prompt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960" y="3200400"/>
            <a:ext cx="1620720" cy="91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5360" y="1737360"/>
            <a:ext cx="162432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0480" y="2378880"/>
            <a:ext cx="1645920" cy="92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/>
          <p:nvPr/>
        </p:nvSpPr>
        <p:spPr>
          <a:xfrm>
            <a:off x="5486400" y="2194560"/>
            <a:ext cx="1758960" cy="640080"/>
          </a:xfrm>
          <a:custGeom>
            <a:avLst/>
            <a:gdLst/>
            <a:ahLst/>
            <a:cxnLst/>
            <a:rect l="l" t="t" r="r" b="b"/>
            <a:pathLst>
              <a:path w="4886" h="1778" fill="none" extrusionOk="0">
                <a:moveTo>
                  <a:pt x="0" y="1778"/>
                </a:moveTo>
                <a:lnTo>
                  <a:pt x="4886" y="0"/>
                </a:lnTo>
              </a:path>
            </a:pathLst>
          </a:cu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87" name="Google Shape;487;p53"/>
          <p:cNvSpPr/>
          <p:nvPr/>
        </p:nvSpPr>
        <p:spPr>
          <a:xfrm>
            <a:off x="5486400" y="2834640"/>
            <a:ext cx="1762560" cy="822960"/>
          </a:xfrm>
          <a:custGeom>
            <a:avLst/>
            <a:gdLst/>
            <a:ahLst/>
            <a:cxnLst/>
            <a:rect l="l" t="t" r="r" b="b"/>
            <a:pathLst>
              <a:path w="4896" h="2286" fill="none" extrusionOk="0">
                <a:moveTo>
                  <a:pt x="0" y="0"/>
                </a:moveTo>
                <a:lnTo>
                  <a:pt x="4896" y="2286"/>
                </a:lnTo>
              </a:path>
            </a:pathLst>
          </a:custGeom>
          <a:noFill/>
          <a:ln w="19075" cap="flat" cmpd="sng">
            <a:solidFill>
              <a:srgbClr val="3465A4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88" name="Google Shape;488;p53"/>
          <p:cNvSpPr txBox="1"/>
          <p:nvPr/>
        </p:nvSpPr>
        <p:spPr>
          <a:xfrm>
            <a:off x="6090480" y="2207880"/>
            <a:ext cx="40176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orb</a:t>
            </a:r>
            <a:endParaRPr/>
          </a:p>
        </p:txBody>
      </p:sp>
      <p:sp>
        <p:nvSpPr>
          <p:cNvPr id="489" name="Google Shape;489;p53"/>
          <p:cNvSpPr txBox="1"/>
          <p:nvPr/>
        </p:nvSpPr>
        <p:spPr>
          <a:xfrm>
            <a:off x="6126480" y="3305160"/>
            <a:ext cx="4428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</a:t>
            </a:r>
            <a:endParaRPr/>
          </a:p>
        </p:txBody>
      </p:sp>
      <p:sp>
        <p:nvSpPr>
          <p:cNvPr id="490" name="Google Shape;490;p53"/>
          <p:cNvSpPr txBox="1"/>
          <p:nvPr/>
        </p:nvSpPr>
        <p:spPr>
          <a:xfrm>
            <a:off x="7589520" y="5465880"/>
            <a:ext cx="2487960" cy="2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from Stable Diffusion and Re:Zero Fandom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Diffusion Models - Examples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25520"/>
            <a:ext cx="1417680" cy="141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 txBox="1"/>
          <p:nvPr/>
        </p:nvSpPr>
        <p:spPr>
          <a:xfrm>
            <a:off x="300960" y="2736095"/>
            <a:ext cx="1851888" cy="23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Girl with mint ice cream cone</a:t>
            </a:r>
            <a:endParaRPr/>
          </a:p>
        </p:txBody>
      </p:sp>
      <p:pic>
        <p:nvPicPr>
          <p:cNvPr id="499" name="Google Shape;49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3480" y="1307160"/>
            <a:ext cx="256032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2743200" y="2770200"/>
            <a:ext cx="1718208" cy="24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jojo-stand doing kung fu</a:t>
            </a:r>
            <a:endParaRPr/>
          </a:p>
        </p:txBody>
      </p:sp>
      <p:pic>
        <p:nvPicPr>
          <p:cNvPr id="501" name="Google Shape;501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3760" y="2743200"/>
            <a:ext cx="2377440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7498080" y="5162760"/>
            <a:ext cx="1881432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man on a whale in the sky</a:t>
            </a: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3760" y="1280160"/>
            <a:ext cx="2377440" cy="10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7460651" y="2419550"/>
            <a:ext cx="21030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Silhouette of a girl stealing a TV</a:t>
            </a:r>
            <a:endParaRPr/>
          </a:p>
        </p:txBody>
      </p:sp>
      <p:pic>
        <p:nvPicPr>
          <p:cNvPr id="505" name="Google Shape;505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760" y="3017520"/>
            <a:ext cx="2104560" cy="210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4"/>
          <p:cNvSpPr txBox="1"/>
          <p:nvPr/>
        </p:nvSpPr>
        <p:spPr>
          <a:xfrm>
            <a:off x="825650" y="5162750"/>
            <a:ext cx="1581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large fire monster</a:t>
            </a:r>
            <a:endParaRPr/>
          </a:p>
        </p:txBody>
      </p:sp>
      <p:pic>
        <p:nvPicPr>
          <p:cNvPr id="507" name="Google Shape;507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3200" y="3017520"/>
            <a:ext cx="210312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4"/>
          <p:cNvSpPr txBox="1"/>
          <p:nvPr/>
        </p:nvSpPr>
        <p:spPr>
          <a:xfrm>
            <a:off x="3112549" y="5162750"/>
            <a:ext cx="1526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Greek gods in clouds</a:t>
            </a:r>
            <a:endParaRPr/>
          </a:p>
        </p:txBody>
      </p:sp>
      <p:pic>
        <p:nvPicPr>
          <p:cNvPr id="509" name="Google Shape;509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74920" y="1280160"/>
            <a:ext cx="1920240" cy="384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5577852" y="5162750"/>
            <a:ext cx="1222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witch in bnw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submitted requests, here they are!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Generation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504000" y="1172525"/>
            <a:ext cx="9310500" cy="27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Freely available tools: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thisanimedoesnotexist.ai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make.girls.moe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waifulabs.com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www.thiswaifudoesnotexist.net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all for listening!</a:t>
            </a:r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4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3200"/>
              <a:t>Code at: 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github.com/kkokilep/Cant-Spell-Anime-Without-AI</a:t>
            </a:r>
            <a:endParaRPr sz="3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Contact us: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maxxu@gatech.edu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and Open </a:t>
            </a:r>
            <a:r>
              <a:rPr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ource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369277" y="1254861"/>
            <a:ext cx="9341295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was developed using free-and-open-source software; references to almost every source used today is freely available at: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github.com/kkokilep/Cant-Spell-Anime-Without-AI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505119" y="700119"/>
            <a:ext cx="9291484" cy="13478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Convince you all that we are cool, smart, and handsome.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505119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3624403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Coloring Manga/Art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6743688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 Generation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1"/>
          <p:cNvCxnSpPr/>
          <p:nvPr/>
        </p:nvCxnSpPr>
        <p:spPr>
          <a:xfrm>
            <a:off x="2031577" y="2432771"/>
            <a:ext cx="62352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0" name="Google Shape;160;p21"/>
          <p:cNvCxnSpPr/>
          <p:nvPr/>
        </p:nvCxnSpPr>
        <p:spPr>
          <a:xfrm>
            <a:off x="2031577" y="2432771"/>
            <a:ext cx="0" cy="3913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8266857" y="2432771"/>
            <a:ext cx="3289" cy="39133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162" name="Google Shape;162;p21"/>
          <p:cNvCxnSpPr/>
          <p:nvPr/>
        </p:nvCxnSpPr>
        <p:spPr>
          <a:xfrm flipH="1">
            <a:off x="5017483" y="2054355"/>
            <a:ext cx="251" cy="77822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363" y="3600601"/>
            <a:ext cx="274446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692" y="3883586"/>
            <a:ext cx="1423521" cy="89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7868" y="3883586"/>
            <a:ext cx="1442562" cy="8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 descr="A picture containing purple, toy, indoor, cloth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488" y="3389766"/>
            <a:ext cx="1440044" cy="143936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7464829" y="4900930"/>
            <a:ext cx="16088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newest JoJo stand!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505119" y="700119"/>
            <a:ext cx="9291484" cy="13478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Convince you all that we are cool, smart, and handsome.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505119" y="2824109"/>
            <a:ext cx="3052915" cy="25730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3624403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Coloring Manga/Art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6743688" y="2824109"/>
            <a:ext cx="3052915" cy="25730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 Generation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>
            <a:off x="2031577" y="2432771"/>
            <a:ext cx="62352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77" name="Google Shape;177;p22"/>
          <p:cNvCxnSpPr/>
          <p:nvPr/>
        </p:nvCxnSpPr>
        <p:spPr>
          <a:xfrm>
            <a:off x="2031577" y="2432771"/>
            <a:ext cx="0" cy="39133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8266857" y="2432771"/>
            <a:ext cx="3289" cy="39133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stealth" w="med" len="med"/>
          </a:ln>
        </p:spPr>
      </p:cxnSp>
      <p:cxnSp>
        <p:nvCxnSpPr>
          <p:cNvPr id="179" name="Google Shape;179;p22"/>
          <p:cNvCxnSpPr/>
          <p:nvPr/>
        </p:nvCxnSpPr>
        <p:spPr>
          <a:xfrm flipH="1">
            <a:off x="5017483" y="2054355"/>
            <a:ext cx="251" cy="77822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363" y="3600601"/>
            <a:ext cx="274446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692" y="3883586"/>
            <a:ext cx="1423521" cy="89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7868" y="3883586"/>
            <a:ext cx="1442562" cy="8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descr="A picture containing purple, toy, indoor, cloth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488" y="3389766"/>
            <a:ext cx="1440044" cy="1439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7464829" y="4900930"/>
            <a:ext cx="16088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newest JoJo stand!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is Style Transfer?</a:t>
            </a:r>
            <a:endParaRPr/>
          </a:p>
        </p:txBody>
      </p:sp>
      <p:pic>
        <p:nvPicPr>
          <p:cNvPr id="190" name="Google Shape;190;p23" descr="A picture containing text, cat, differ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546" y="2175728"/>
            <a:ext cx="5087331" cy="32452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504000" y="1172520"/>
            <a:ext cx="798685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Recompose the content of an image in the style of another.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 idx="4294967295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 Style Transfer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4294967295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image of a person, then redraw it in another anime style.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r="-136"/>
          <a:stretch/>
        </p:blipFill>
        <p:spPr>
          <a:xfrm>
            <a:off x="2057580" y="2514600"/>
            <a:ext cx="546984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1312</Words>
  <Application>Microsoft Office PowerPoint</Application>
  <PresentationFormat>Custom</PresentationFormat>
  <Paragraphs>282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Liberation Serif</vt:lpstr>
      <vt:lpstr>Times New Roman</vt:lpstr>
      <vt:lpstr>Office Theme</vt:lpstr>
      <vt:lpstr>Office Theme</vt:lpstr>
      <vt:lpstr>Can't Spell Anime without AI AI Generated Picture of "Futuristic Atlanta Skyline"           </vt:lpstr>
      <vt:lpstr>Introductions</vt:lpstr>
      <vt:lpstr>Interact with the Panel!</vt:lpstr>
      <vt:lpstr>Audience</vt:lpstr>
      <vt:lpstr>Free and Open Source</vt:lpstr>
      <vt:lpstr>PowerPoint Presentation</vt:lpstr>
      <vt:lpstr>PowerPoint Presentation</vt:lpstr>
      <vt:lpstr>What is Style Transfer?</vt:lpstr>
      <vt:lpstr>Anime Style Transfer</vt:lpstr>
      <vt:lpstr>How does it work?</vt:lpstr>
      <vt:lpstr>How does it work?</vt:lpstr>
      <vt:lpstr>Architecture of Style Transfer Models</vt:lpstr>
      <vt:lpstr>Demo</vt:lpstr>
      <vt:lpstr>Style Transfer</vt:lpstr>
      <vt:lpstr>PowerPoint Presentation</vt:lpstr>
      <vt:lpstr>Auto-Coloring</vt:lpstr>
      <vt:lpstr>Problem</vt:lpstr>
      <vt:lpstr>Problem</vt:lpstr>
      <vt:lpstr>Problem</vt:lpstr>
      <vt:lpstr>Problem</vt:lpstr>
      <vt:lpstr>Problem</vt:lpstr>
      <vt:lpstr>Manga Artists Don't Care About Me ):</vt:lpstr>
      <vt:lpstr>It Can't Be True</vt:lpstr>
      <vt:lpstr>Manga Artists are Lazy</vt:lpstr>
      <vt:lpstr>Korean Manhwas Exclusively have Color</vt:lpstr>
      <vt:lpstr>Solution</vt:lpstr>
      <vt:lpstr>The ID and the OOD</vt:lpstr>
      <vt:lpstr>Epoch 0 of Relationship</vt:lpstr>
      <vt:lpstr>Epoch 11 of Relationship</vt:lpstr>
      <vt:lpstr>No ability to generalize to OOD</vt:lpstr>
      <vt:lpstr>No ability to generalize to OOD</vt:lpstr>
      <vt:lpstr>Image Coloring Models have same problem as your relationship!</vt:lpstr>
      <vt:lpstr>Demo</vt:lpstr>
      <vt:lpstr>Auto-Coloring</vt:lpstr>
      <vt:lpstr>PowerPoint Presentation</vt:lpstr>
      <vt:lpstr>Character Generation</vt:lpstr>
      <vt:lpstr>History</vt:lpstr>
      <vt:lpstr>Technical Details - GANs</vt:lpstr>
      <vt:lpstr>History</vt:lpstr>
      <vt:lpstr>History</vt:lpstr>
      <vt:lpstr>Technical Details – Diffusion Models</vt:lpstr>
      <vt:lpstr>Technical Details – Diffusion Models</vt:lpstr>
      <vt:lpstr>Technical Details – Diffusion Models</vt:lpstr>
      <vt:lpstr>Diffusion Models - Examples</vt:lpstr>
      <vt:lpstr>Demo</vt:lpstr>
      <vt:lpstr>Character Generation</vt:lpstr>
      <vt:lpstr>Thank you all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Can't Spell Anime without AI AI Generated Picture of "Futuristic Atlanta Skyline"           </dc:title>
  <cp:lastModifiedBy>Kiran Kokilepersaud</cp:lastModifiedBy>
  <cp:revision>11</cp:revision>
  <dcterms:modified xsi:type="dcterms:W3CDTF">2022-10-28T12:25:19Z</dcterms:modified>
</cp:coreProperties>
</file>